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E_C18E6A4D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2" r:id="rId1"/>
  </p:sldMasterIdLst>
  <p:notesMasterIdLst>
    <p:notesMasterId r:id="rId16"/>
  </p:notesMasterIdLst>
  <p:sldIdLst>
    <p:sldId id="256" r:id="rId2"/>
    <p:sldId id="269" r:id="rId3"/>
    <p:sldId id="270" r:id="rId4"/>
    <p:sldId id="271" r:id="rId5"/>
    <p:sldId id="259" r:id="rId6"/>
    <p:sldId id="272" r:id="rId7"/>
    <p:sldId id="260" r:id="rId8"/>
    <p:sldId id="261" r:id="rId9"/>
    <p:sldId id="262" r:id="rId10"/>
    <p:sldId id="273" r:id="rId11"/>
    <p:sldId id="264" r:id="rId12"/>
    <p:sldId id="268" r:id="rId13"/>
    <p:sldId id="265" r:id="rId14"/>
    <p:sldId id="27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ABBA20E-D224-249E-EFEC-F7B379E41510}" name="Isabelle Rajendiran" initials="IR" userId="72c74f6e193ffb24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8A3A"/>
    <a:srgbClr val="1A1A1A"/>
    <a:srgbClr val="848E93"/>
    <a:srgbClr val="CBB26A"/>
    <a:srgbClr val="C5CFA9"/>
    <a:srgbClr val="D6DDC1"/>
    <a:srgbClr val="E9EDDE"/>
    <a:srgbClr val="DEB841"/>
    <a:srgbClr val="FFFFFF"/>
    <a:srgbClr val="3732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550F7E-F6F0-6FFF-4E3A-36BBB59CA92E}" v="265" dt="2024-11-14T16:33:57.443"/>
    <p1510:client id="{2FAA914B-E680-3E44-2BB5-9327F283B7A2}" v="12" dt="2024-11-14T17:04:20.005"/>
    <p1510:client id="{5BAE0F16-0785-4232-85E7-0B75AF222897}" v="1983" dt="2024-11-14T17:04:04.013"/>
    <p1510:client id="{D195995A-CF49-4CF5-B734-0E3464EAD8C8}" v="1454" dt="2024-11-14T17:22:29.2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8/10/relationships/authors" Target="authors.xml"/></Relationships>
</file>

<file path=ppt/comments/modernComment_10E_C18E6A4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7717D24-A933-4027-A8F8-C6AF4440050A}" authorId="{0ABBA20E-D224-249E-EFEC-F7B379E41510}" status="resolved" created="2024-11-13T18:56:35.767" complete="100000">
    <pc:sldMkLst xmlns:pc="http://schemas.microsoft.com/office/powerpoint/2013/main/command">
      <pc:docMk/>
      <pc:sldMk cId="3247336013" sldId="270"/>
    </pc:sldMkLst>
    <p188:txBody>
      <a:bodyPr/>
      <a:lstStyle/>
      <a:p>
        <a:r>
          <a:rPr lang="en-GB"/>
          <a:t>How do you feel about using this instead of the table?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282EB4-7FFB-43AE-B262-392071F6E339}" type="datetimeFigureOut">
              <a:rPr lang="en-GB" smtClean="0"/>
              <a:t>14/11/2024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A512F-5E27-4F25-8C65-DA20278066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277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Do we say where we got the image from? For copyright stuff?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A512F-5E27-4F25-8C65-DA202780660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3779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2D82A-6A65-600C-5738-23501B607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6ED8DD-B785-D8C8-1A65-2FFC52F58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510B32-76FF-62D6-BC14-1AC5CDE0C6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FA866-40B9-850F-11F6-DED52B147B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A512F-5E27-4F25-8C65-DA202780660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546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A512F-5E27-4F25-8C65-DA202780660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774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2 types of copiers and 3 types of phones for best? </a:t>
            </a:r>
          </a:p>
          <a:p>
            <a:r>
              <a:rPr lang="en-GB"/>
              <a:t>3 machines and 2 phones for worst?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A512F-5E27-4F25-8C65-DA2027806609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1036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A512F-5E27-4F25-8C65-DA202780660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950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8664A-46A5-5795-4B84-4CE601523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A7718E-D877-E405-783D-6C068082CF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CC22FF-71A4-D7C5-76F7-55034DB941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841164-36F3-1254-2288-C0A00A2C20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A512F-5E27-4F25-8C65-DA202780660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702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A512F-5E27-4F25-8C65-DA2027806609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4249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GB"/>
            </a:b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A512F-5E27-4F25-8C65-DA2027806609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0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3D7BA-79D5-8DE4-A2FE-6B4BF4793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DE923D-79AA-E0A4-40F2-A07F495607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E5013-A812-DE1D-74BF-074C85F71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2D8F5F-6B9A-4274-9448-EAAB591D1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005AB-DBF1-053E-0C88-B327AF59E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1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0EFB0-3404-A716-B2A1-F687AB905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426C35-2C68-6E3A-27C0-8A478A314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494A5-C71A-FFD1-AF5C-0C641B2B6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B55B5-05FE-E5AB-1E75-A8D2E4B58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2812E-5C5F-2ECB-570E-89E018E25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46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BD7135-07F4-0A43-33EA-488BD99A3D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B6A71C-9533-0E53-2F43-E077427F2C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6CDDD-75E3-B2DC-EEA7-4E5A26782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5A947-201F-AA32-6AD1-6E4E7AC74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486F3-F8B9-C041-DC3D-588DA7C4A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617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E4D3E-4078-8DB4-E4A0-27A1AAFC8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290B1-170B-992E-84A2-5590E9627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0020E-B678-8754-F7DC-EAA2E4D13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92B5-2C7E-4449-BE77-154D51651187}" type="datetimeFigureOut">
              <a:rPr lang="en-GB" smtClean="0"/>
              <a:t>14/11/2024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180DB-583B-E66F-025E-A4CAF2153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88724-C18F-6E8B-EF53-E7312D47A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8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A9DD2-DF18-5015-CAF1-46312E4BE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B2D03-D3D5-3E68-2C38-F52D7AA7B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933E4-6859-1386-D7FF-3F3F0850E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28BAB-5637-080F-1062-380FE458C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E51F1-B0CB-D94E-4A7B-A9494D3ED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797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90D50-69F9-DCD6-E37E-6A0FD0FAD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66CE9-D6E8-97C1-810B-F0D05A6071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8B7D60-6F4D-297B-44AE-A7B95097C0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3C1A24-14FF-BDFA-BB2D-0B20045AC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1C3EC1-AA9E-F95E-C1C9-6C61F2617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3DB6A0-A610-8F82-1C29-D8E918F3E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458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4C51E-10E8-A684-D2FA-9DE885453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E36B4-45EF-24B9-6AB7-5AC924533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F992F7-7E9D-32B0-610C-76D19AB22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AC7E45-5AF8-8370-E67D-9667D23D2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AE93C7-927A-7B34-0A2E-F5428A4E68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B31754-CA1C-910B-3DDA-11DACB5AD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FAAFAC-6E79-1E19-E126-3D946B450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40D710-2810-AD11-55F2-6F4DCF4A0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861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4025E-330A-EAE1-7E58-E5D3B90C4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D9E991-C577-56E6-558B-7FB9D40C5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07F761-2B27-293B-86D8-B5D3B0557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6C3BFC-D2FC-9D3E-36D7-9C8202532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332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152E73-0701-0501-2935-8E5BB4A35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670977-A9D1-701C-1D97-D069ED0F1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273CF-EE43-8C68-01AF-B3721EF0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39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2A2E3-7E8F-309E-24EC-E8B393F6F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992D1-E3E1-8405-9DC5-96948D06C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7DFF0A-FC3E-0256-55FB-565C771AA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B65D1-872F-5CB6-4A16-D2F1E7544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E28996-F361-348E-B789-EDE64940D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95C4BC-50B2-B5F3-8425-9E64C256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619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35F3-EB5D-6435-18B7-C64CD201D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D03947-99FF-3EF8-C419-D08F02263C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F61D39-42E1-8E14-325E-2E1FE8BE06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54EB13-8B9E-1F40-7F2B-EC58A2F8F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F37DA-13FF-5999-93D6-D819F8262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399E6-2479-26CB-7DB4-2E877BE43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806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F32741-4173-18CB-45A2-6E0008CE1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60744B-31B9-4B52-15CD-1655D88B5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9A7FB-5C88-3E39-BB5E-98D5AD2927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FF998-D29B-B1BB-9977-051BF82F9D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25986-E834-5B19-1A9E-081C3866CB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735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hyperlink" Target="https://www.freepik.com/free-photo/graphic-concept-with-items-arrangement_13819846.htm#fromView=search&amp;page=1&amp;position=2&amp;uuid=1df1d89b-56e0-4076-ab65-7a74618a0d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microsoft.com/office/2018/10/relationships/comments" Target="../comments/modernComment_10E_C18E6A4D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4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hyperlink" Target="https://www.freepik.com/free-photo/graphic-concept-with-items-arrangement_13819846.htm#fromView=search&amp;page=1&amp;position=2&amp;uuid=1df1d89b-56e0-4076-ab65-7a74618a0d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4000">
              <a:schemeClr val="bg1"/>
            </a:gs>
            <a:gs pos="100000">
              <a:schemeClr val="accent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computer on a desk&#10;&#10;Description automatically generated">
            <a:extLst>
              <a:ext uri="{FF2B5EF4-FFF2-40B4-BE49-F238E27FC236}">
                <a16:creationId xmlns:a16="http://schemas.microsoft.com/office/drawing/2014/main" id="{B0660784-A150-C04D-152B-02AA4D31BF4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6"/>
          <a:stretch/>
        </p:blipFill>
        <p:spPr>
          <a:xfrm>
            <a:off x="-77110" y="4398"/>
            <a:ext cx="10774780" cy="685296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704B308-677E-6444-3C18-78178050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582" y="2726299"/>
            <a:ext cx="4036334" cy="134664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b="1" kern="12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SALES REPORT </a:t>
            </a:r>
            <a:r>
              <a:rPr lang="en-US" kern="12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2011 – 2014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63AD75-F49E-5621-7916-A2708BD82092}"/>
              </a:ext>
            </a:extLst>
          </p:cNvPr>
          <p:cNvSpPr txBox="1"/>
          <p:nvPr/>
        </p:nvSpPr>
        <p:spPr>
          <a:xfrm>
            <a:off x="1131528" y="4702846"/>
            <a:ext cx="2869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PREPARED BY TEAM AIME</a:t>
            </a:r>
          </a:p>
        </p:txBody>
      </p:sp>
      <p:pic>
        <p:nvPicPr>
          <p:cNvPr id="50" name="Picture 49" descr="A black and white logo&#10;&#10;Description automatically generated">
            <a:extLst>
              <a:ext uri="{FF2B5EF4-FFF2-40B4-BE49-F238E27FC236}">
                <a16:creationId xmlns:a16="http://schemas.microsoft.com/office/drawing/2014/main" id="{AECA9B31-5F4D-FD0A-797A-4F43A896E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47"/>
          <a:stretch/>
        </p:blipFill>
        <p:spPr>
          <a:xfrm>
            <a:off x="7198307" y="3803649"/>
            <a:ext cx="3000375" cy="899197"/>
          </a:xfrm>
          <a:prstGeom prst="rect">
            <a:avLst/>
          </a:prstGeom>
        </p:spPr>
      </p:pic>
      <p:pic>
        <p:nvPicPr>
          <p:cNvPr id="54" name="Picture 53" descr="A black and white logo&#10;&#10;Description automatically generated">
            <a:extLst>
              <a:ext uri="{FF2B5EF4-FFF2-40B4-BE49-F238E27FC236}">
                <a16:creationId xmlns:a16="http://schemas.microsoft.com/office/drawing/2014/main" id="{0E38B6F8-E5EB-57FB-1DF3-2B489CA49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0" t="9056" r="26140" b="39450"/>
          <a:stretch/>
        </p:blipFill>
        <p:spPr>
          <a:xfrm>
            <a:off x="7978903" y="2190750"/>
            <a:ext cx="1431798" cy="1422400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FC72785-007B-1550-6365-6118F92C0460}"/>
              </a:ext>
            </a:extLst>
          </p:cNvPr>
          <p:cNvCxnSpPr>
            <a:cxnSpLocks/>
          </p:cNvCxnSpPr>
          <p:nvPr/>
        </p:nvCxnSpPr>
        <p:spPr>
          <a:xfrm>
            <a:off x="1131528" y="5094512"/>
            <a:ext cx="3592872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781F1580-5148-FB2D-81AF-1FFE068D13E0}"/>
              </a:ext>
            </a:extLst>
          </p:cNvPr>
          <p:cNvSpPr/>
          <p:nvPr/>
        </p:nvSpPr>
        <p:spPr>
          <a:xfrm rot="5400000">
            <a:off x="8153854" y="-2075978"/>
            <a:ext cx="75773" cy="5011862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AB7DF52-230D-F579-252C-9A4C1B49544F}"/>
              </a:ext>
            </a:extLst>
          </p:cNvPr>
          <p:cNvSpPr/>
          <p:nvPr/>
        </p:nvSpPr>
        <p:spPr>
          <a:xfrm rot="5400000">
            <a:off x="9228470" y="3865147"/>
            <a:ext cx="75773" cy="50118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76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3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5FA66E-B82E-74E7-55DF-9BA6E8953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graph of red blocks and pencils&#10;&#10;Description automatically generated">
            <a:extLst>
              <a:ext uri="{FF2B5EF4-FFF2-40B4-BE49-F238E27FC236}">
                <a16:creationId xmlns:a16="http://schemas.microsoft.com/office/drawing/2014/main" id="{B3EBFBA4-A4BD-566B-F307-9BD51132A08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1482"/>
          <a:stretch/>
        </p:blipFill>
        <p:spPr>
          <a:xfrm>
            <a:off x="76200" y="-1020"/>
            <a:ext cx="4991100" cy="6858000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3288BE6-D19B-34DF-A7AF-C88352934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081" y="333579"/>
            <a:ext cx="6819473" cy="60522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FF809D-869C-FC48-7F7D-DA33B2937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326" y="1231900"/>
            <a:ext cx="3592872" cy="149859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b="1" kern="1200">
                <a:solidFill>
                  <a:srgbClr val="1A1A1A"/>
                </a:solidFill>
                <a:latin typeface="+mj-lt"/>
                <a:ea typeface="+mj-ea"/>
                <a:cs typeface="+mj-cs"/>
              </a:rPr>
              <a:t>Quarterly</a:t>
            </a:r>
            <a:r>
              <a:rPr lang="en-US" sz="3200" kern="1200">
                <a:solidFill>
                  <a:srgbClr val="1A1A1A"/>
                </a:solidFill>
                <a:latin typeface="+mj-lt"/>
                <a:ea typeface="+mj-ea"/>
                <a:cs typeface="+mj-cs"/>
              </a:rPr>
              <a:t> total technology sales and profit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7B5DBC-46FD-4AE4-B20A-58F5631F73B8}"/>
              </a:ext>
            </a:extLst>
          </p:cNvPr>
          <p:cNvSpPr txBox="1"/>
          <p:nvPr/>
        </p:nvSpPr>
        <p:spPr>
          <a:xfrm>
            <a:off x="1044441" y="3075057"/>
            <a:ext cx="37688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/>
              <a:t>Steady increase in sales</a:t>
            </a:r>
          </a:p>
          <a:p>
            <a:endParaRPr lang="en-GB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/>
              <a:t>Stagnant profit between Q2 to Q3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84A298-C736-20E0-699B-E4ADF1B7BFCD}"/>
              </a:ext>
            </a:extLst>
          </p:cNvPr>
          <p:cNvCxnSpPr>
            <a:cxnSpLocks/>
          </p:cNvCxnSpPr>
          <p:nvPr/>
        </p:nvCxnSpPr>
        <p:spPr>
          <a:xfrm>
            <a:off x="1044442" y="2778999"/>
            <a:ext cx="3592872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FB2126C-C684-CCE2-C98B-2E6060F8B0F7}"/>
              </a:ext>
            </a:extLst>
          </p:cNvPr>
          <p:cNvSpPr/>
          <p:nvPr/>
        </p:nvSpPr>
        <p:spPr>
          <a:xfrm>
            <a:off x="2" y="3479800"/>
            <a:ext cx="76198" cy="33792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CD155C-3624-166D-A00C-01CEDBCA3889}"/>
              </a:ext>
            </a:extLst>
          </p:cNvPr>
          <p:cNvSpPr/>
          <p:nvPr/>
        </p:nvSpPr>
        <p:spPr>
          <a:xfrm>
            <a:off x="429" y="1020"/>
            <a:ext cx="75772" cy="347878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4CC4612-68AB-8398-5E77-25E2066A86EE}"/>
              </a:ext>
            </a:extLst>
          </p:cNvPr>
          <p:cNvSpPr/>
          <p:nvPr/>
        </p:nvSpPr>
        <p:spPr>
          <a:xfrm rot="21317283">
            <a:off x="7424793" y="2298894"/>
            <a:ext cx="2400300" cy="48229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Graphic 17" descr="Question Mark with solid fill">
            <a:extLst>
              <a:ext uri="{FF2B5EF4-FFF2-40B4-BE49-F238E27FC236}">
                <a16:creationId xmlns:a16="http://schemas.microsoft.com/office/drawing/2014/main" id="{CA9441E6-B995-C84E-B5D9-F4236BF31E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04060" y="4694553"/>
            <a:ext cx="1185548" cy="118554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A8B73A5-B505-C1ED-83AC-09F8E8EA067A}"/>
              </a:ext>
            </a:extLst>
          </p:cNvPr>
          <p:cNvSpPr txBox="1"/>
          <p:nvPr/>
        </p:nvSpPr>
        <p:spPr>
          <a:xfrm>
            <a:off x="47930" y="6610759"/>
            <a:ext cx="2184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solidFill>
                  <a:schemeClr val="bg2">
                    <a:lumMod val="25000"/>
                  </a:schemeClr>
                </a:solidFill>
              </a:rPr>
              <a:t>Image from </a:t>
            </a:r>
            <a:r>
              <a:rPr lang="en-GB" sz="900">
                <a:solidFill>
                  <a:schemeClr val="bg2">
                    <a:lumMod val="2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lang="en-GB" sz="90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1177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22F5C6-2824-04B6-C321-3F68E6C7B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2" y="489508"/>
            <a:ext cx="5181597" cy="1655482"/>
          </a:xfrm>
        </p:spPr>
        <p:txBody>
          <a:bodyPr anchor="b">
            <a:normAutofit/>
          </a:bodyPr>
          <a:lstStyle/>
          <a:p>
            <a:r>
              <a:rPr lang="en-GB" sz="3200"/>
              <a:t>Quarterly total technology profit by year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E09A1-BAED-25A2-4572-5F72FBF6B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2" y="2557001"/>
            <a:ext cx="5181598" cy="2909473"/>
          </a:xfrm>
        </p:spPr>
        <p:txBody>
          <a:bodyPr anchor="t">
            <a:normAutofit/>
          </a:bodyPr>
          <a:lstStyle/>
          <a:p>
            <a:r>
              <a:rPr lang="en-GB" sz="2000" b="1">
                <a:solidFill>
                  <a:srgbClr val="CBB26A"/>
                </a:solidFill>
              </a:rPr>
              <a:t>2011</a:t>
            </a:r>
            <a:r>
              <a:rPr lang="en-GB" sz="2000"/>
              <a:t> and </a:t>
            </a:r>
            <a:r>
              <a:rPr lang="en-GB" sz="2000" b="1">
                <a:solidFill>
                  <a:srgbClr val="1A1A1A"/>
                </a:solidFill>
              </a:rPr>
              <a:t>2014</a:t>
            </a:r>
            <a:r>
              <a:rPr lang="en-GB" sz="2000"/>
              <a:t> – increase in profit across all quarters</a:t>
            </a:r>
          </a:p>
          <a:p>
            <a:pPr marL="0" indent="0">
              <a:buNone/>
            </a:pPr>
            <a:endParaRPr lang="en-GB" sz="2000"/>
          </a:p>
          <a:p>
            <a:r>
              <a:rPr lang="en-GB" sz="2000" b="1">
                <a:solidFill>
                  <a:srgbClr val="848E93"/>
                </a:solidFill>
              </a:rPr>
              <a:t>2012</a:t>
            </a:r>
            <a:r>
              <a:rPr lang="en-GB" sz="2000"/>
              <a:t> – small decrease between Q2 and Q3</a:t>
            </a:r>
          </a:p>
          <a:p>
            <a:pPr marL="0" indent="0">
              <a:buNone/>
            </a:pPr>
            <a:endParaRPr lang="en-GB" sz="2000"/>
          </a:p>
          <a:p>
            <a:r>
              <a:rPr lang="en-GB" sz="2000" b="1">
                <a:solidFill>
                  <a:srgbClr val="9E8A3A"/>
                </a:solidFill>
              </a:rPr>
              <a:t>2013</a:t>
            </a:r>
            <a:r>
              <a:rPr lang="en-GB" sz="2000" b="1"/>
              <a:t> </a:t>
            </a:r>
            <a:r>
              <a:rPr lang="en-GB" sz="2000"/>
              <a:t>– large decrease between Q2 and Q3</a:t>
            </a:r>
            <a:endParaRPr lang="en-GB" sz="2000" b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44AAA5-41F4-4862-97EF-688D31DC7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85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E1A62C-2AAF-4B3E-8CDB-65E237080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2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8D8163-42BA-2300-7377-ABFD08048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800" y="225420"/>
            <a:ext cx="4825998" cy="60638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B1A5E2-3C92-66E7-74D9-0D8CFC828BA6}"/>
              </a:ext>
            </a:extLst>
          </p:cNvPr>
          <p:cNvSpPr/>
          <p:nvPr/>
        </p:nvSpPr>
        <p:spPr>
          <a:xfrm rot="5400000">
            <a:off x="9106116" y="-3008391"/>
            <a:ext cx="75773" cy="6096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20E6E4-CC09-3CA0-425E-D91ED260D116}"/>
              </a:ext>
            </a:extLst>
          </p:cNvPr>
          <p:cNvSpPr/>
          <p:nvPr/>
        </p:nvSpPr>
        <p:spPr>
          <a:xfrm rot="5400000">
            <a:off x="3011488" y="-3011488"/>
            <a:ext cx="73026" cy="6096002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AB48A7-B6A1-72AB-A07C-0DB941A88445}"/>
              </a:ext>
            </a:extLst>
          </p:cNvPr>
          <p:cNvSpPr txBox="1"/>
          <p:nvPr/>
        </p:nvSpPr>
        <p:spPr>
          <a:xfrm>
            <a:off x="1358900" y="5719060"/>
            <a:ext cx="3797300" cy="4001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000" i="1"/>
              <a:t>What happened in 2013 Q3?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D3986F2-B472-C2EA-FB4E-9E3E2F2C9938}"/>
              </a:ext>
            </a:extLst>
          </p:cNvPr>
          <p:cNvCxnSpPr>
            <a:cxnSpLocks/>
          </p:cNvCxnSpPr>
          <p:nvPr/>
        </p:nvCxnSpPr>
        <p:spPr>
          <a:xfrm>
            <a:off x="1044442" y="2321799"/>
            <a:ext cx="4746758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94085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C58AFB-4878-9A38-4DBD-6A5FCF251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835051"/>
            <a:ext cx="5524500" cy="57423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66F0A7-4CF0-9223-3B26-ACB99DF56B1F}"/>
              </a:ext>
            </a:extLst>
          </p:cNvPr>
          <p:cNvSpPr txBox="1"/>
          <p:nvPr/>
        </p:nvSpPr>
        <p:spPr>
          <a:xfrm>
            <a:off x="1149350" y="184591"/>
            <a:ext cx="3797300" cy="4001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000" i="1"/>
              <a:t>What happened in 2013 Q3?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2720D4-C06E-99CB-7E31-E7580AEE9C99}"/>
              </a:ext>
            </a:extLst>
          </p:cNvPr>
          <p:cNvSpPr/>
          <p:nvPr/>
        </p:nvSpPr>
        <p:spPr>
          <a:xfrm>
            <a:off x="0" y="0"/>
            <a:ext cx="825500" cy="68580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31B2B00-9D41-948C-CBD1-A240E8D10CC8}"/>
              </a:ext>
            </a:extLst>
          </p:cNvPr>
          <p:cNvSpPr txBox="1">
            <a:spLocks/>
          </p:cNvSpPr>
          <p:nvPr/>
        </p:nvSpPr>
        <p:spPr>
          <a:xfrm>
            <a:off x="6800852" y="734460"/>
            <a:ext cx="5181597" cy="98959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/>
              <a:t>Quarterly Performance of Subcategories for 2013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3E598A-1581-5F56-F40D-346F1B90409F}"/>
              </a:ext>
            </a:extLst>
          </p:cNvPr>
          <p:cNvCxnSpPr>
            <a:cxnSpLocks/>
          </p:cNvCxnSpPr>
          <p:nvPr/>
        </p:nvCxnSpPr>
        <p:spPr>
          <a:xfrm>
            <a:off x="6937242" y="1724899"/>
            <a:ext cx="4746758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F6AB7B3-DF7E-ED79-7E9D-CBAF35ACED14}"/>
              </a:ext>
            </a:extLst>
          </p:cNvPr>
          <p:cNvSpPr txBox="1">
            <a:spLocks/>
          </p:cNvSpPr>
          <p:nvPr/>
        </p:nvSpPr>
        <p:spPr>
          <a:xfrm>
            <a:off x="7056992" y="2271863"/>
            <a:ext cx="4220608" cy="38516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sz="2000">
                <a:cs typeface="Poppins"/>
              </a:rPr>
              <a:t>Phones sales higher than any other subcategory in every quarter of 2013</a:t>
            </a:r>
          </a:p>
          <a:p>
            <a:pPr marL="342900" indent="-342900"/>
            <a:endParaRPr lang="en-US" sz="2000">
              <a:cs typeface="Poppins"/>
            </a:endParaRPr>
          </a:p>
          <a:p>
            <a:pPr marL="342900" indent="-342900"/>
            <a:r>
              <a:rPr lang="en-US" sz="2000">
                <a:cs typeface="Poppins"/>
              </a:rPr>
              <a:t>Profitability of phones drops steeply in Q3</a:t>
            </a:r>
          </a:p>
          <a:p>
            <a:pPr marL="342900" indent="-342900"/>
            <a:endParaRPr lang="en-US" sz="2000">
              <a:cs typeface="Poppins"/>
            </a:endParaRPr>
          </a:p>
          <a:p>
            <a:pPr marL="342900" indent="-342900"/>
            <a:r>
              <a:rPr lang="en-US" sz="2000">
                <a:cs typeface="Poppins"/>
              </a:rPr>
              <a:t>Machine sales become less profitable Q3, but do not impact Q3 greatly due to low sale figure comparatively</a:t>
            </a:r>
          </a:p>
        </p:txBody>
      </p:sp>
    </p:spTree>
    <p:extLst>
      <p:ext uri="{BB962C8B-B14F-4D97-AF65-F5344CB8AC3E}">
        <p14:creationId xmlns:p14="http://schemas.microsoft.com/office/powerpoint/2010/main" val="11385511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204A6E8-8838-99DA-B17F-F19E92DC6A7D}"/>
              </a:ext>
            </a:extLst>
          </p:cNvPr>
          <p:cNvSpPr txBox="1">
            <a:spLocks/>
          </p:cNvSpPr>
          <p:nvPr/>
        </p:nvSpPr>
        <p:spPr>
          <a:xfrm>
            <a:off x="579486" y="203213"/>
            <a:ext cx="11033028" cy="11784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lang="en-US" sz="2800"/>
              <a:t>Top 10 Best and Worst Performing Phone Products by </a:t>
            </a:r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Profitability in 2013 Q3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489F62-AC27-DA26-0E92-16DB53219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86" y="1601352"/>
            <a:ext cx="4217184" cy="49137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A21E9C-8172-CE81-3736-9BDA25FB9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3134" y="1709008"/>
            <a:ext cx="3800272" cy="4662174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15093CAD-6751-7B62-F1D8-F92F6EF70F0A}"/>
              </a:ext>
            </a:extLst>
          </p:cNvPr>
          <p:cNvSpPr/>
          <p:nvPr/>
        </p:nvSpPr>
        <p:spPr>
          <a:xfrm>
            <a:off x="3271520" y="4160520"/>
            <a:ext cx="233680" cy="2794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42BCC14-234A-0F82-657C-AEE9B4D139F9}"/>
              </a:ext>
            </a:extLst>
          </p:cNvPr>
          <p:cNvCxnSpPr>
            <a:cxnSpLocks/>
          </p:cNvCxnSpPr>
          <p:nvPr/>
        </p:nvCxnSpPr>
        <p:spPr>
          <a:xfrm>
            <a:off x="3512190" y="4336126"/>
            <a:ext cx="1822841" cy="3668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5B30821-E956-A08C-7027-CA48792C2E5D}"/>
              </a:ext>
            </a:extLst>
          </p:cNvPr>
          <p:cNvSpPr/>
          <p:nvPr/>
        </p:nvSpPr>
        <p:spPr>
          <a:xfrm>
            <a:off x="5342021" y="4068174"/>
            <a:ext cx="1125366" cy="1345548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32788B-D8EB-EEFD-538E-9CA12CA5429D}"/>
              </a:ext>
            </a:extLst>
          </p:cNvPr>
          <p:cNvSpPr txBox="1"/>
          <p:nvPr/>
        </p:nvSpPr>
        <p:spPr>
          <a:xfrm>
            <a:off x="5497376" y="4202339"/>
            <a:ext cx="8146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b="1"/>
              <a:t>KEY</a:t>
            </a:r>
          </a:p>
          <a:p>
            <a:pPr algn="ctr"/>
            <a:endParaRPr lang="en-GB" sz="800" b="1"/>
          </a:p>
          <a:p>
            <a:pPr algn="ctr"/>
            <a:r>
              <a:rPr lang="en-GB" sz="800"/>
              <a:t>Average Discount (%)</a:t>
            </a:r>
          </a:p>
          <a:p>
            <a:pPr algn="ctr"/>
            <a:endParaRPr lang="en-GB" sz="800"/>
          </a:p>
          <a:p>
            <a:pPr algn="ctr"/>
            <a:r>
              <a:rPr lang="en-GB" sz="800"/>
              <a:t>Quantity Sold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A45A9429-9CA9-90DD-4FE7-96559333A306}"/>
              </a:ext>
            </a:extLst>
          </p:cNvPr>
          <p:cNvSpPr txBox="1">
            <a:spLocks/>
          </p:cNvSpPr>
          <p:nvPr/>
        </p:nvSpPr>
        <p:spPr>
          <a:xfrm>
            <a:off x="4896364" y="1707860"/>
            <a:ext cx="2403027" cy="1525852"/>
          </a:xfrm>
          <a:prstGeom prst="rect">
            <a:avLst/>
          </a:prstGeom>
          <a:ln w="19050">
            <a:solidFill>
              <a:srgbClr val="9E8A3A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/>
              <a:t>Unprofitable phones were often discounted many times, while profitable products were given a low number of discounts and in many cases are undiscounted.</a:t>
            </a:r>
            <a:endParaRPr lang="en-US" sz="1200"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079587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4B24C7E-2D5E-4C4E-9CD5-D61F243C9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9072643-A0EC-42FB-B66A-24C0E6FFD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2" y="1846371"/>
            <a:ext cx="12048829" cy="3165257"/>
            <a:chOff x="143163" y="5763486"/>
            <a:chExt cx="12048829" cy="73955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45065" y="5763486"/>
              <a:ext cx="11546927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FB1B595-4E0E-4913-822E-EB9B40163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434108" y="5763486"/>
              <a:ext cx="1" cy="739555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3C48EA58-53D6-4E4A-9BDB-087D34617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0752" y="389517"/>
            <a:ext cx="6686629" cy="60586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B875AB-B059-B828-E397-0A86C448B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964" y="968432"/>
            <a:ext cx="5597236" cy="49211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Any Questions?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19A658-B954-74F3-9577-077EB2608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811" y="2095111"/>
            <a:ext cx="4092683" cy="26671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1F370E-A465-462F-4528-CFFF2B50F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64" y="604138"/>
            <a:ext cx="1809680" cy="166605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E5FAD90-7294-C37C-6D42-3AD60E308240}"/>
              </a:ext>
            </a:extLst>
          </p:cNvPr>
          <p:cNvSpPr/>
          <p:nvPr/>
        </p:nvSpPr>
        <p:spPr>
          <a:xfrm rot="5400000">
            <a:off x="9106116" y="-3008391"/>
            <a:ext cx="75773" cy="6096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E517B1-8EB8-423E-3ED0-5FBB9343E6AD}"/>
              </a:ext>
            </a:extLst>
          </p:cNvPr>
          <p:cNvSpPr/>
          <p:nvPr/>
        </p:nvSpPr>
        <p:spPr>
          <a:xfrm rot="5400000">
            <a:off x="3011488" y="-3011488"/>
            <a:ext cx="73026" cy="6096002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CA616C-B27C-C82E-A3DC-F370FA9C93F0}"/>
              </a:ext>
            </a:extLst>
          </p:cNvPr>
          <p:cNvSpPr/>
          <p:nvPr/>
        </p:nvSpPr>
        <p:spPr>
          <a:xfrm rot="5400000">
            <a:off x="3010109" y="3799920"/>
            <a:ext cx="75773" cy="6096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841E24-0C83-24E1-3F95-EB5732F2B264}"/>
              </a:ext>
            </a:extLst>
          </p:cNvPr>
          <p:cNvSpPr/>
          <p:nvPr/>
        </p:nvSpPr>
        <p:spPr>
          <a:xfrm rot="5400000">
            <a:off x="9107488" y="3798546"/>
            <a:ext cx="73026" cy="6096002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89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se up of checklist">
            <a:extLst>
              <a:ext uri="{FF2B5EF4-FFF2-40B4-BE49-F238E27FC236}">
                <a16:creationId xmlns:a16="http://schemas.microsoft.com/office/drawing/2014/main" id="{6FE1E96A-9A22-ABFD-150A-DE4E64343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0" r="10097"/>
          <a:stretch/>
        </p:blipFill>
        <p:spPr>
          <a:xfrm>
            <a:off x="6477001" y="801784"/>
            <a:ext cx="5725174" cy="6056216"/>
          </a:xfrm>
          <a:prstGeom prst="rect">
            <a:avLst/>
          </a:prstGeom>
          <a:effectLst/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024687B-3153-123C-0A8C-D7D007FAF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6305F5-7509-0BF5-12D3-30451FCD7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71C5C7A-6D55-5B27-646E-39C962693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B3B1F4-948C-963C-E6EA-60CF7FBF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F9BC84-85B2-C361-8536-2C2477F2D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1" y="301843"/>
            <a:ext cx="10477109" cy="1003532"/>
          </a:xfrm>
        </p:spPr>
        <p:txBody>
          <a:bodyPr anchor="ctr">
            <a:normAutofit/>
          </a:bodyPr>
          <a:lstStyle/>
          <a:p>
            <a:r>
              <a:rPr lang="en-GB" sz="3200" b="1">
                <a:solidFill>
                  <a:schemeClr val="accent1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9A36E-094A-F0E2-C67F-22DB20C96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1" y="2308124"/>
            <a:ext cx="5025735" cy="367357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000"/>
              <a:t>Brief Performance Overview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/>
              <a:t>Profitability by Categories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/>
              <a:t>Focus on Technology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600"/>
              <a:t>Profitability by Subcategory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600"/>
              <a:t>Profitability by Product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600"/>
              <a:t>Yearly and quarterly performance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600"/>
              <a:t>Investigation of 2013-Q3</a:t>
            </a:r>
          </a:p>
          <a:p>
            <a:pPr marL="914400" lvl="1" indent="-457200">
              <a:buFont typeface="+mj-lt"/>
              <a:buAutoNum type="arabicPeriod"/>
            </a:pPr>
            <a:endParaRPr lang="en-GB" sz="1600"/>
          </a:p>
        </p:txBody>
      </p:sp>
      <p:pic>
        <p:nvPicPr>
          <p:cNvPr id="23" name="Picture 22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D672171B-B5AD-5046-1F53-DF94B8899F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63" t="12351" r="27863" b="36771"/>
          <a:stretch/>
        </p:blipFill>
        <p:spPr>
          <a:xfrm>
            <a:off x="10155414" y="150973"/>
            <a:ext cx="1198386" cy="115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38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F4AF4B-9498-804D-6561-AB836F01B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E6B2EF75-EDF0-A7B1-6C6D-9B1B860BD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ECBEC81-D749-4016-F658-C2AA51B37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24525E7-6D4C-82FF-3A24-11E63E5AB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B4DE3C0-6A4B-51C2-B182-DB95EBF01A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B6AF2D8-D2F5-F069-5C1B-E169633B4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1" y="301843"/>
            <a:ext cx="10477109" cy="10035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BRIEF PERFORMANCE OVERVIEW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DA951B6-F680-50B6-5446-106F77B00959}"/>
              </a:ext>
            </a:extLst>
          </p:cNvPr>
          <p:cNvGrpSpPr/>
          <p:nvPr/>
        </p:nvGrpSpPr>
        <p:grpSpPr>
          <a:xfrm>
            <a:off x="701749" y="2616922"/>
            <a:ext cx="2434856" cy="2385695"/>
            <a:chOff x="701749" y="2616922"/>
            <a:chExt cx="2434856" cy="23856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6E89FCA-C682-954E-0AE8-6E52EA363A3A}"/>
                </a:ext>
              </a:extLst>
            </p:cNvPr>
            <p:cNvSpPr txBox="1"/>
            <p:nvPr/>
          </p:nvSpPr>
          <p:spPr>
            <a:xfrm>
              <a:off x="1196163" y="3538996"/>
              <a:ext cx="14460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/>
                <a:t>Sales ($)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59BFB2-842B-34F1-AB2F-F6FDED24164C}"/>
                </a:ext>
              </a:extLst>
            </p:cNvPr>
            <p:cNvSpPr txBox="1"/>
            <p:nvPr/>
          </p:nvSpPr>
          <p:spPr>
            <a:xfrm>
              <a:off x="701749" y="4417842"/>
              <a:ext cx="24348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>
                  <a:solidFill>
                    <a:schemeClr val="accent3">
                      <a:lumMod val="50000"/>
                    </a:schemeClr>
                  </a:solidFill>
                </a:rPr>
                <a:t>12,642,507</a:t>
              </a:r>
            </a:p>
          </p:txBody>
        </p:sp>
        <p:pic>
          <p:nvPicPr>
            <p:cNvPr id="15" name="Graphic 14" descr="Money outline">
              <a:extLst>
                <a:ext uri="{FF2B5EF4-FFF2-40B4-BE49-F238E27FC236}">
                  <a16:creationId xmlns:a16="http://schemas.microsoft.com/office/drawing/2014/main" id="{198C89D6-D9C4-EF6D-56EA-01F86FFAA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61976" y="2616922"/>
              <a:ext cx="914400" cy="9144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376E6FB-7782-8CD5-0C71-9AE521B787F5}"/>
              </a:ext>
            </a:extLst>
          </p:cNvPr>
          <p:cNvGrpSpPr/>
          <p:nvPr/>
        </p:nvGrpSpPr>
        <p:grpSpPr>
          <a:xfrm>
            <a:off x="3632790" y="2622449"/>
            <a:ext cx="2151322" cy="2385481"/>
            <a:chOff x="3632790" y="2622449"/>
            <a:chExt cx="2151322" cy="238548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BD6A2D-032B-3B2A-DBC3-1B27466ECD15}"/>
                </a:ext>
              </a:extLst>
            </p:cNvPr>
            <p:cNvSpPr txBox="1"/>
            <p:nvPr/>
          </p:nvSpPr>
          <p:spPr>
            <a:xfrm>
              <a:off x="3953746" y="3538996"/>
              <a:ext cx="15094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/>
                <a:t>Profits ($)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106245D-260D-EA70-A690-D737A032CBBA}"/>
                </a:ext>
              </a:extLst>
            </p:cNvPr>
            <p:cNvSpPr txBox="1"/>
            <p:nvPr/>
          </p:nvSpPr>
          <p:spPr>
            <a:xfrm>
              <a:off x="3632790" y="4423155"/>
              <a:ext cx="21513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>
                  <a:solidFill>
                    <a:schemeClr val="accent3">
                      <a:lumMod val="50000"/>
                    </a:schemeClr>
                  </a:solidFill>
                </a:rPr>
                <a:t>1,467,457</a:t>
              </a:r>
            </a:p>
          </p:txBody>
        </p:sp>
        <p:pic>
          <p:nvPicPr>
            <p:cNvPr id="17" name="Graphic 16" descr="Coins outline">
              <a:extLst>
                <a:ext uri="{FF2B5EF4-FFF2-40B4-BE49-F238E27FC236}">
                  <a16:creationId xmlns:a16="http://schemas.microsoft.com/office/drawing/2014/main" id="{FA7DA2B8-E6B6-88B7-2B3D-9D1CCB243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70819" y="2622449"/>
              <a:ext cx="914400" cy="9144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75E97BC-F8FD-E346-161E-84601D6236CE}"/>
              </a:ext>
            </a:extLst>
          </p:cNvPr>
          <p:cNvGrpSpPr/>
          <p:nvPr/>
        </p:nvGrpSpPr>
        <p:grpSpPr>
          <a:xfrm>
            <a:off x="6113795" y="2581795"/>
            <a:ext cx="2434856" cy="2420821"/>
            <a:chOff x="6008933" y="2581795"/>
            <a:chExt cx="2434856" cy="242082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1D0AB03-B6D8-9835-BB6C-61F21C7C9A98}"/>
                </a:ext>
              </a:extLst>
            </p:cNvPr>
            <p:cNvSpPr txBox="1"/>
            <p:nvPr/>
          </p:nvSpPr>
          <p:spPr>
            <a:xfrm>
              <a:off x="6364637" y="3462007"/>
              <a:ext cx="17234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/>
                <a:t>No. of Customers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2E6168-F519-4736-9609-F6BA9545C5C1}"/>
                </a:ext>
              </a:extLst>
            </p:cNvPr>
            <p:cNvSpPr txBox="1"/>
            <p:nvPr/>
          </p:nvSpPr>
          <p:spPr>
            <a:xfrm>
              <a:off x="6008933" y="4417841"/>
              <a:ext cx="24348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>
                  <a:solidFill>
                    <a:schemeClr val="accent3">
                      <a:lumMod val="50000"/>
                    </a:schemeClr>
                  </a:solidFill>
                </a:rPr>
                <a:t>796</a:t>
              </a:r>
            </a:p>
          </p:txBody>
        </p:sp>
        <p:pic>
          <p:nvPicPr>
            <p:cNvPr id="19" name="Graphic 18" descr="Group outline">
              <a:extLst>
                <a:ext uri="{FF2B5EF4-FFF2-40B4-BE49-F238E27FC236}">
                  <a16:creationId xmlns:a16="http://schemas.microsoft.com/office/drawing/2014/main" id="{3E1D01A6-C4D6-B66B-6F09-8F9C40FD6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769161" y="2581795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49BFB2F-DD0E-2B40-6CF1-47726CA3B949}"/>
              </a:ext>
            </a:extLst>
          </p:cNvPr>
          <p:cNvGrpSpPr/>
          <p:nvPr/>
        </p:nvGrpSpPr>
        <p:grpSpPr>
          <a:xfrm>
            <a:off x="8867549" y="2574751"/>
            <a:ext cx="2486247" cy="2399465"/>
            <a:chOff x="8867549" y="2518824"/>
            <a:chExt cx="2486247" cy="239946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A14B996-9F62-9535-271F-9E063A532040}"/>
                </a:ext>
              </a:extLst>
            </p:cNvPr>
            <p:cNvGrpSpPr/>
            <p:nvPr/>
          </p:nvGrpSpPr>
          <p:grpSpPr>
            <a:xfrm>
              <a:off x="8867549" y="3408128"/>
              <a:ext cx="2486247" cy="1510161"/>
              <a:chOff x="8867549" y="3408128"/>
              <a:chExt cx="2486247" cy="1510161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852CBB-5BB7-2D1D-7047-C5C54A7435BB}"/>
                  </a:ext>
                </a:extLst>
              </p:cNvPr>
              <p:cNvSpPr txBox="1"/>
              <p:nvPr/>
            </p:nvSpPr>
            <p:spPr>
              <a:xfrm>
                <a:off x="8867549" y="3408128"/>
                <a:ext cx="248624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/>
                  <a:t>No. of Countries Shipped To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0F1D15-7E1F-4E30-1B29-E15BCC2190CC}"/>
                  </a:ext>
                </a:extLst>
              </p:cNvPr>
              <p:cNvSpPr txBox="1"/>
              <p:nvPr/>
            </p:nvSpPr>
            <p:spPr>
              <a:xfrm>
                <a:off x="9602424" y="4333514"/>
                <a:ext cx="92650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3200" b="1">
                    <a:solidFill>
                      <a:schemeClr val="accent3">
                        <a:lumMod val="50000"/>
                      </a:schemeClr>
                    </a:solidFill>
                  </a:rPr>
                  <a:t>147</a:t>
                </a:r>
              </a:p>
            </p:txBody>
          </p:sp>
        </p:grpSp>
        <p:pic>
          <p:nvPicPr>
            <p:cNvPr id="21" name="Graphic 20" descr="Earth globe: Americas with solid fill">
              <a:extLst>
                <a:ext uri="{FF2B5EF4-FFF2-40B4-BE49-F238E27FC236}">
                  <a16:creationId xmlns:a16="http://schemas.microsoft.com/office/drawing/2014/main" id="{27338120-83F8-2B08-23F1-00C98A1E0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615124" y="2518824"/>
              <a:ext cx="914400" cy="914400"/>
            </a:xfrm>
            <a:prstGeom prst="rect">
              <a:avLst/>
            </a:prstGeom>
          </p:spPr>
        </p:pic>
      </p:grpSp>
      <p:pic>
        <p:nvPicPr>
          <p:cNvPr id="9" name="Picture 8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B4A1CD88-95EB-535A-D0CA-05EB672DB6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63" t="12351" r="27863" b="36771"/>
          <a:stretch/>
        </p:blipFill>
        <p:spPr>
          <a:xfrm>
            <a:off x="838200" y="152709"/>
            <a:ext cx="1198386" cy="115440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AC8DB76-1C71-5F5D-BEB3-D32B977FF7E7}"/>
              </a:ext>
            </a:extLst>
          </p:cNvPr>
          <p:cNvSpPr/>
          <p:nvPr/>
        </p:nvSpPr>
        <p:spPr>
          <a:xfrm rot="5400000">
            <a:off x="9106117" y="3772113"/>
            <a:ext cx="75773" cy="6096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D0C8C8-0DAA-B3E6-3522-71B480FBDCCF}"/>
              </a:ext>
            </a:extLst>
          </p:cNvPr>
          <p:cNvSpPr/>
          <p:nvPr/>
        </p:nvSpPr>
        <p:spPr>
          <a:xfrm rot="5400000">
            <a:off x="3011489" y="3769016"/>
            <a:ext cx="73026" cy="6096002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73360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BB30BD-BFFD-87EF-A311-A5863AF64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40CF4-74DF-2085-01F6-8262AABA4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1128094"/>
            <a:ext cx="3434180" cy="14152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/>
              <a:t>Total Profits by Categories </a:t>
            </a:r>
          </a:p>
        </p:txBody>
      </p:sp>
      <p:pic>
        <p:nvPicPr>
          <p:cNvPr id="7" name="Picture 6" descr="A pie chart of a company&#10;&#10;Description automatically generated">
            <a:extLst>
              <a:ext uri="{FF2B5EF4-FFF2-40B4-BE49-F238E27FC236}">
                <a16:creationId xmlns:a16="http://schemas.microsoft.com/office/drawing/2014/main" id="{4BEF373D-5A95-9F82-748E-D60A7A3707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25" r="1662" b="1"/>
          <a:stretch/>
        </p:blipFill>
        <p:spPr>
          <a:xfrm>
            <a:off x="292062" y="273464"/>
            <a:ext cx="6968710" cy="6311082"/>
          </a:xfrm>
          <a:prstGeom prst="rect">
            <a:avLst/>
          </a:prstGeom>
          <a:noFill/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ED3A3220-1CF8-68A1-8754-56CBD6355B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12100" y="2543364"/>
            <a:ext cx="3675480" cy="3599019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Technology is our most profitable product category making up </a:t>
            </a:r>
            <a:r>
              <a:rPr lang="en-US" sz="2000" b="1">
                <a:solidFill>
                  <a:srgbClr val="BE9E44"/>
                </a:solidFill>
              </a:rPr>
              <a:t>45% </a:t>
            </a:r>
            <a:r>
              <a:rPr lang="en-US" sz="2000"/>
              <a:t>of total profits.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Followed by Office Supplies and Furniture making up </a:t>
            </a:r>
            <a:r>
              <a:rPr lang="en-US" sz="2000" b="1">
                <a:solidFill>
                  <a:srgbClr val="000000"/>
                </a:solidFill>
              </a:rPr>
              <a:t>35%</a:t>
            </a:r>
            <a:r>
              <a:rPr lang="en-US" sz="2000" b="1"/>
              <a:t> </a:t>
            </a:r>
            <a:r>
              <a:rPr lang="en-US" sz="2000"/>
              <a:t>and </a:t>
            </a:r>
            <a:r>
              <a:rPr lang="en-US" sz="2000" b="1">
                <a:solidFill>
                  <a:srgbClr val="D8C590"/>
                </a:solidFill>
              </a:rPr>
              <a:t>20%</a:t>
            </a:r>
            <a:r>
              <a:rPr lang="en-US" sz="2000" b="1">
                <a:solidFill>
                  <a:srgbClr val="E5D9B6"/>
                </a:solidFill>
              </a:rPr>
              <a:t> </a:t>
            </a:r>
            <a:r>
              <a:rPr lang="en-US" sz="2000"/>
              <a:t>of profits, respectively.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8F9523-A42A-721B-228A-D1E93EAB5662}"/>
              </a:ext>
            </a:extLst>
          </p:cNvPr>
          <p:cNvSpPr/>
          <p:nvPr/>
        </p:nvSpPr>
        <p:spPr>
          <a:xfrm>
            <a:off x="12104913" y="0"/>
            <a:ext cx="87087" cy="33792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002CBA-BE5C-E4A7-DB6A-DA6C6A9DC7BF}"/>
              </a:ext>
            </a:extLst>
          </p:cNvPr>
          <p:cNvSpPr/>
          <p:nvPr/>
        </p:nvSpPr>
        <p:spPr>
          <a:xfrm>
            <a:off x="12104913" y="3379220"/>
            <a:ext cx="87087" cy="347878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C1F0EE-579C-933A-CC8F-89FEBC33293E}"/>
              </a:ext>
            </a:extLst>
          </p:cNvPr>
          <p:cNvSpPr/>
          <p:nvPr/>
        </p:nvSpPr>
        <p:spPr>
          <a:xfrm rot="5400000">
            <a:off x="9106116" y="-3008391"/>
            <a:ext cx="75773" cy="6096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B62666-2A1B-87AE-668D-12A856389DB8}"/>
              </a:ext>
            </a:extLst>
          </p:cNvPr>
          <p:cNvSpPr/>
          <p:nvPr/>
        </p:nvSpPr>
        <p:spPr>
          <a:xfrm rot="5400000">
            <a:off x="3011488" y="-3011488"/>
            <a:ext cx="73026" cy="6096002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18921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75D6C10-B5A7-4715-803E-0501C9C2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0119EF-1A59-FCE6-A402-3F005F636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149" y="938780"/>
            <a:ext cx="4220609" cy="18073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Total Profits by</a:t>
            </a:r>
            <a:b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Subcategories in Technology</a:t>
            </a:r>
          </a:p>
        </p:txBody>
      </p:sp>
      <p:pic>
        <p:nvPicPr>
          <p:cNvPr id="4" name="Picture 3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EA81387A-EBCE-1FA3-C864-D7B28A731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908" y="246465"/>
            <a:ext cx="3579492" cy="6198256"/>
          </a:xfrm>
          <a:prstGeom prst="rect">
            <a:avLst/>
          </a:prstGeom>
          <a:noFill/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6FCF2A3-8FCF-1185-1609-C7280452152A}"/>
              </a:ext>
            </a:extLst>
          </p:cNvPr>
          <p:cNvSpPr/>
          <p:nvPr/>
        </p:nvSpPr>
        <p:spPr>
          <a:xfrm>
            <a:off x="2" y="0"/>
            <a:ext cx="76198" cy="33792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F5122C-2676-8930-7311-BDC0E3DFF0FE}"/>
              </a:ext>
            </a:extLst>
          </p:cNvPr>
          <p:cNvSpPr/>
          <p:nvPr/>
        </p:nvSpPr>
        <p:spPr>
          <a:xfrm>
            <a:off x="429" y="3379220"/>
            <a:ext cx="75772" cy="347878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741350-FAE7-FE89-D330-59E10C728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29149" y="3247622"/>
            <a:ext cx="4220608" cy="2825755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Copiers are the most profitable sub-category within Technology making up </a:t>
            </a:r>
            <a:r>
              <a:rPr lang="en-US" sz="2000" b="1">
                <a:solidFill>
                  <a:srgbClr val="37323E"/>
                </a:solidFill>
              </a:rPr>
              <a:t>39% </a:t>
            </a:r>
            <a:r>
              <a:rPr lang="en-US" sz="2000"/>
              <a:t>of total profits.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Followed by Phones, Accessories, and Machines making up </a:t>
            </a:r>
            <a:r>
              <a:rPr lang="en-US" sz="2000" b="1">
                <a:solidFill>
                  <a:srgbClr val="DEB841"/>
                </a:solidFill>
              </a:rPr>
              <a:t>33%</a:t>
            </a:r>
            <a:r>
              <a:rPr lang="en-US" sz="2000"/>
              <a:t>, </a:t>
            </a:r>
            <a:r>
              <a:rPr lang="en-US" sz="2000" b="1">
                <a:solidFill>
                  <a:srgbClr val="C5CFA9"/>
                </a:solidFill>
              </a:rPr>
              <a:t>20%</a:t>
            </a:r>
            <a:r>
              <a:rPr lang="en-US" sz="2000"/>
              <a:t>, and </a:t>
            </a:r>
            <a:r>
              <a:rPr lang="en-US" sz="2000" b="1">
                <a:solidFill>
                  <a:srgbClr val="7030A0"/>
                </a:solidFill>
              </a:rPr>
              <a:t>8%</a:t>
            </a:r>
            <a:r>
              <a:rPr lang="en-US" sz="2000"/>
              <a:t> of profits, respectively.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08EECB7-6C71-7E47-6255-D4265BB85D19}"/>
              </a:ext>
            </a:extLst>
          </p:cNvPr>
          <p:cNvCxnSpPr>
            <a:cxnSpLocks/>
          </p:cNvCxnSpPr>
          <p:nvPr/>
        </p:nvCxnSpPr>
        <p:spPr>
          <a:xfrm>
            <a:off x="1229500" y="2873826"/>
            <a:ext cx="3592872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C65AB9F-8E79-C84B-B3E3-DE5E7172EA58}"/>
              </a:ext>
            </a:extLst>
          </p:cNvPr>
          <p:cNvSpPr/>
          <p:nvPr/>
        </p:nvSpPr>
        <p:spPr>
          <a:xfrm rot="5400000">
            <a:off x="9106117" y="3772113"/>
            <a:ext cx="75773" cy="6096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B5C176-C38C-152B-11D8-692D15558446}"/>
              </a:ext>
            </a:extLst>
          </p:cNvPr>
          <p:cNvSpPr/>
          <p:nvPr/>
        </p:nvSpPr>
        <p:spPr>
          <a:xfrm rot="5400000">
            <a:off x="3011489" y="3769016"/>
            <a:ext cx="73026" cy="6096002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582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C543FE-6D3C-5B59-0FA9-8BD638316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Has the technology category always been profitable?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1182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AA55F5-D4C0-1ED3-58BA-9FC8E3997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60AF0-7956-45FF-CA26-122159DE7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585" y="1259561"/>
            <a:ext cx="5014672" cy="15194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/>
              <a:t>Number of Technology Products Sold that were Profitable</a:t>
            </a:r>
            <a:endParaRPr lang="en-US" sz="32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38839-1062-FFAD-08AD-F910ED859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314" y="3429000"/>
            <a:ext cx="4685686" cy="216943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b="1" kern="1200">
                <a:solidFill>
                  <a:schemeClr val="tx1"/>
                </a:solidFill>
              </a:rPr>
              <a:t>10,141 </a:t>
            </a:r>
            <a:r>
              <a:rPr lang="en-US" sz="2000" kern="1200">
                <a:solidFill>
                  <a:schemeClr val="tx1"/>
                </a:solidFill>
              </a:rPr>
              <a:t>Technology products were sold in total.</a:t>
            </a:r>
          </a:p>
          <a:p>
            <a:endParaRPr lang="en-US" sz="2000"/>
          </a:p>
          <a:p>
            <a:r>
              <a:rPr lang="en-US" sz="2000"/>
              <a:t>75% of all Technology products sold were profitable</a:t>
            </a:r>
            <a:endParaRPr lang="en-US" sz="2000" kern="120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65F6E-A7F6-A6F6-1D3F-F7B78068A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51041"/>
            <a:ext cx="5536001" cy="495591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B9BE43A-76A7-828B-17D9-752266D5C649}"/>
              </a:ext>
            </a:extLst>
          </p:cNvPr>
          <p:cNvCxnSpPr>
            <a:cxnSpLocks/>
          </p:cNvCxnSpPr>
          <p:nvPr/>
        </p:nvCxnSpPr>
        <p:spPr>
          <a:xfrm>
            <a:off x="1044442" y="2778999"/>
            <a:ext cx="3592872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51A6F9F-C471-7636-FFA6-1B1CCFB220B8}"/>
              </a:ext>
            </a:extLst>
          </p:cNvPr>
          <p:cNvSpPr/>
          <p:nvPr/>
        </p:nvSpPr>
        <p:spPr>
          <a:xfrm rot="5400000">
            <a:off x="9106116" y="-3008391"/>
            <a:ext cx="75773" cy="6096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E39CBB-AD18-283F-19BC-950771E999BD}"/>
              </a:ext>
            </a:extLst>
          </p:cNvPr>
          <p:cNvSpPr/>
          <p:nvPr/>
        </p:nvSpPr>
        <p:spPr>
          <a:xfrm rot="5400000">
            <a:off x="3011488" y="-3011488"/>
            <a:ext cx="73026" cy="6096002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9126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05E474A-6AC2-AE20-F668-EB0E8EE53A7C}"/>
              </a:ext>
            </a:extLst>
          </p:cNvPr>
          <p:cNvSpPr/>
          <p:nvPr/>
        </p:nvSpPr>
        <p:spPr>
          <a:xfrm>
            <a:off x="1060233" y="0"/>
            <a:ext cx="8132762" cy="165989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BE45EC-9E31-2B91-797D-27A4663FE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169" y="405694"/>
            <a:ext cx="10071536" cy="848860"/>
          </a:xfrm>
          <a:ln>
            <a:noFill/>
          </a:ln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b="1"/>
              <a:t>Top 5 </a:t>
            </a:r>
            <a:r>
              <a:rPr lang="en-US" sz="3200"/>
              <a:t>Best and Worst Performing </a:t>
            </a:r>
            <a:br>
              <a:rPr lang="en-US" sz="3200"/>
            </a:br>
            <a:r>
              <a:rPr lang="en-US" sz="3200"/>
              <a:t>Technology Products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F9D5B2F-B5D9-97D5-DB3D-CA5969A0599E}"/>
              </a:ext>
            </a:extLst>
          </p:cNvPr>
          <p:cNvGrpSpPr/>
          <p:nvPr/>
        </p:nvGrpSpPr>
        <p:grpSpPr>
          <a:xfrm>
            <a:off x="2446269" y="4508279"/>
            <a:ext cx="6215949" cy="1530457"/>
            <a:chOff x="2446269" y="4508279"/>
            <a:chExt cx="6215949" cy="1530457"/>
          </a:xfrm>
        </p:grpSpPr>
        <p:pic>
          <p:nvPicPr>
            <p:cNvPr id="8" name="Picture 7" descr="A screenshot of a phone&#10;&#10;Description automatically generated">
              <a:extLst>
                <a:ext uri="{FF2B5EF4-FFF2-40B4-BE49-F238E27FC236}">
                  <a16:creationId xmlns:a16="http://schemas.microsoft.com/office/drawing/2014/main" id="{16A51B7D-9C8E-8577-071E-FB3C1F412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46269" y="4812958"/>
              <a:ext cx="5967646" cy="1225778"/>
            </a:xfrm>
            <a:prstGeom prst="rect">
              <a:avLst/>
            </a:prstGeom>
          </p:spPr>
        </p:pic>
        <p:graphicFrame>
          <p:nvGraphicFramePr>
            <p:cNvPr id="14" name="Content Placeholder 3">
              <a:extLst>
                <a:ext uri="{FF2B5EF4-FFF2-40B4-BE49-F238E27FC236}">
                  <a16:creationId xmlns:a16="http://schemas.microsoft.com/office/drawing/2014/main" id="{AE2E26E9-1C93-E58D-DEE5-E31144BF3CE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125753034"/>
                </p:ext>
              </p:extLst>
            </p:nvPr>
          </p:nvGraphicFramePr>
          <p:xfrm>
            <a:off x="2478053" y="4508279"/>
            <a:ext cx="6184165" cy="30480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1474515">
                    <a:extLst>
                      <a:ext uri="{9D8B030D-6E8A-4147-A177-3AD203B41FA5}">
                        <a16:colId xmlns:a16="http://schemas.microsoft.com/office/drawing/2014/main" val="282789528"/>
                      </a:ext>
                    </a:extLst>
                  </a:gridCol>
                  <a:gridCol w="3460955">
                    <a:extLst>
                      <a:ext uri="{9D8B030D-6E8A-4147-A177-3AD203B41FA5}">
                        <a16:colId xmlns:a16="http://schemas.microsoft.com/office/drawing/2014/main" val="1527131319"/>
                      </a:ext>
                    </a:extLst>
                  </a:gridCol>
                  <a:gridCol w="1248695">
                    <a:extLst>
                      <a:ext uri="{9D8B030D-6E8A-4147-A177-3AD203B41FA5}">
                        <a16:colId xmlns:a16="http://schemas.microsoft.com/office/drawing/2014/main" val="442042237"/>
                      </a:ext>
                    </a:extLst>
                  </a:gridCol>
                </a:tblGrid>
                <a:tr h="206700">
                  <a:tc>
                    <a:txBody>
                      <a:bodyPr/>
                      <a:lstStyle/>
                      <a:p>
                        <a:r>
                          <a:rPr lang="en-US" sz="1400">
                            <a:solidFill>
                              <a:srgbClr val="CBB26A"/>
                            </a:solidFill>
                          </a:rPr>
                          <a:t>Product ID</a:t>
                        </a:r>
                      </a:p>
                    </a:txBody>
                    <a:tcPr>
                      <a:lnL w="0">
                        <a:noFill/>
                      </a:lnL>
                      <a:lnR w="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0">
                        <a:noFill/>
                      </a:lnT>
                      <a:lnB w="12700">
                        <a:solidFill>
                          <a:schemeClr val="tx1"/>
                        </a:solidFill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sz="1400">
                            <a:solidFill>
                              <a:srgbClr val="CBB26A"/>
                            </a:solidFill>
                          </a:rPr>
                          <a:t>   Product Name</a:t>
                        </a:r>
                      </a:p>
                    </a:txBody>
                    <a:tcPr>
                      <a:lnL w="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vl="0" algn="l">
                          <a:buNone/>
                        </a:pPr>
                        <a:r>
                          <a:rPr lang="en-US" sz="1400">
                            <a:solidFill>
                              <a:srgbClr val="CBB26A"/>
                            </a:solidFill>
                          </a:rPr>
                          <a:t>     Profit ($)</a:t>
                        </a:r>
                      </a:p>
                    </a:txBody>
                    <a:tcPr marR="36000">
                      <a:lnL w="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0">
                        <a:noFill/>
                      </a:lnR>
                      <a:lnT w="0">
                        <a:noFill/>
                      </a:lnT>
                      <a:lnB w="12700">
                        <a:solidFill>
                          <a:schemeClr val="tx1"/>
                        </a:solidFill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4135128700"/>
                    </a:ext>
                  </a:extLst>
                </a:tr>
              </a:tbl>
            </a:graphicData>
          </a:graphic>
        </p:graphicFrame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0F3E4B8-C80F-A87D-ABC5-4DA8CE57FBEF}"/>
              </a:ext>
            </a:extLst>
          </p:cNvPr>
          <p:cNvGrpSpPr/>
          <p:nvPr/>
        </p:nvGrpSpPr>
        <p:grpSpPr>
          <a:xfrm>
            <a:off x="2489773" y="2167636"/>
            <a:ext cx="6172446" cy="1534437"/>
            <a:chOff x="2489773" y="2167636"/>
            <a:chExt cx="6172446" cy="1534437"/>
          </a:xfrm>
        </p:grpSpPr>
        <p:pic>
          <p:nvPicPr>
            <p:cNvPr id="12" name="Picture 11" descr="A screenshot of a phone&#10;&#10;Description automatically generated">
              <a:extLst>
                <a:ext uri="{FF2B5EF4-FFF2-40B4-BE49-F238E27FC236}">
                  <a16:creationId xmlns:a16="http://schemas.microsoft.com/office/drawing/2014/main" id="{04D3231C-935F-3E9C-7674-AA3DBD2B7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89774" y="2480211"/>
              <a:ext cx="5918708" cy="1221862"/>
            </a:xfrm>
            <a:prstGeom prst="rect">
              <a:avLst/>
            </a:prstGeom>
          </p:spPr>
        </p:pic>
        <p:graphicFrame>
          <p:nvGraphicFramePr>
            <p:cNvPr id="16" name="Content Placeholder 3">
              <a:extLst>
                <a:ext uri="{FF2B5EF4-FFF2-40B4-BE49-F238E27FC236}">
                  <a16:creationId xmlns:a16="http://schemas.microsoft.com/office/drawing/2014/main" id="{056A53E9-4010-60BB-29B7-F6E489B0D71B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605515387"/>
                </p:ext>
              </p:extLst>
            </p:nvPr>
          </p:nvGraphicFramePr>
          <p:xfrm>
            <a:off x="2489773" y="2167636"/>
            <a:ext cx="6172446" cy="30480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1541453">
                    <a:extLst>
                      <a:ext uri="{9D8B030D-6E8A-4147-A177-3AD203B41FA5}">
                        <a16:colId xmlns:a16="http://schemas.microsoft.com/office/drawing/2014/main" val="282789528"/>
                      </a:ext>
                    </a:extLst>
                  </a:gridCol>
                  <a:gridCol w="3472631">
                    <a:extLst>
                      <a:ext uri="{9D8B030D-6E8A-4147-A177-3AD203B41FA5}">
                        <a16:colId xmlns:a16="http://schemas.microsoft.com/office/drawing/2014/main" val="1527131319"/>
                      </a:ext>
                    </a:extLst>
                  </a:gridCol>
                  <a:gridCol w="1158362">
                    <a:extLst>
                      <a:ext uri="{9D8B030D-6E8A-4147-A177-3AD203B41FA5}">
                        <a16:colId xmlns:a16="http://schemas.microsoft.com/office/drawing/2014/main" val="442042237"/>
                      </a:ext>
                    </a:extLst>
                  </a:gridCol>
                </a:tblGrid>
                <a:tr h="0">
                  <a:tc>
                    <a:txBody>
                      <a:bodyPr/>
                      <a:lstStyle/>
                      <a:p>
                        <a:r>
                          <a:rPr lang="en-US" sz="1400">
                            <a:solidFill>
                              <a:srgbClr val="CBB26A"/>
                            </a:solidFill>
                          </a:rPr>
                          <a:t>Product ID</a:t>
                        </a:r>
                      </a:p>
                    </a:txBody>
                    <a:tcPr marL="108000">
                      <a:lnL w="0">
                        <a:noFill/>
                      </a:lnL>
                      <a:lnR w="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0">
                        <a:noFill/>
                      </a:lnT>
                      <a:lnB w="12700">
                        <a:solidFill>
                          <a:schemeClr val="tx1"/>
                        </a:solidFill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sz="1400">
                            <a:solidFill>
                              <a:srgbClr val="CBB26A"/>
                            </a:solidFill>
                          </a:rPr>
                          <a:t>Product Name</a:t>
                        </a:r>
                      </a:p>
                    </a:txBody>
                    <a:tcPr>
                      <a:lnL w="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vl="0" algn="l">
                          <a:buNone/>
                        </a:pPr>
                        <a:r>
                          <a:rPr lang="en-US" sz="1400">
                            <a:solidFill>
                              <a:srgbClr val="CBB26A"/>
                            </a:solidFill>
                          </a:rPr>
                          <a:t>Profit ($)</a:t>
                        </a:r>
                      </a:p>
                    </a:txBody>
                    <a:tcPr marR="36000">
                      <a:lnL w="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0">
                        <a:noFill/>
                      </a:lnR>
                      <a:lnT w="0">
                        <a:noFill/>
                      </a:lnT>
                      <a:lnB w="12700">
                        <a:solidFill>
                          <a:schemeClr val="tx1"/>
                        </a:solidFill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4135128700"/>
                    </a:ext>
                  </a:extLst>
                </a:tr>
              </a:tbl>
            </a:graphicData>
          </a:graphic>
        </p:graphicFrame>
      </p:grpSp>
      <p:pic>
        <p:nvPicPr>
          <p:cNvPr id="17" name="Graphic 16" descr="Upward trend with solid fill">
            <a:extLst>
              <a:ext uri="{FF2B5EF4-FFF2-40B4-BE49-F238E27FC236}">
                <a16:creationId xmlns:a16="http://schemas.microsoft.com/office/drawing/2014/main" id="{67240FDD-EC3F-520E-C3E0-0945CCEE86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0232" y="2466098"/>
            <a:ext cx="1221862" cy="1221862"/>
          </a:xfrm>
          <a:prstGeom prst="rect">
            <a:avLst/>
          </a:prstGeom>
        </p:spPr>
      </p:pic>
      <p:pic>
        <p:nvPicPr>
          <p:cNvPr id="19" name="Graphic 18" descr="Downward trend graph with solid fill">
            <a:extLst>
              <a:ext uri="{FF2B5EF4-FFF2-40B4-BE49-F238E27FC236}">
                <a16:creationId xmlns:a16="http://schemas.microsoft.com/office/drawing/2014/main" id="{69C97056-1542-9599-73B6-0A5E3B3B2E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0232" y="4812958"/>
            <a:ext cx="1221861" cy="12218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9642D28-57F8-9C70-31F8-187B594AECAE}"/>
              </a:ext>
            </a:extLst>
          </p:cNvPr>
          <p:cNvSpPr/>
          <p:nvPr/>
        </p:nvSpPr>
        <p:spPr>
          <a:xfrm>
            <a:off x="2" y="0"/>
            <a:ext cx="76198" cy="33792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918335-9F42-B7F4-F707-DDBB01A0042F}"/>
              </a:ext>
            </a:extLst>
          </p:cNvPr>
          <p:cNvSpPr/>
          <p:nvPr/>
        </p:nvSpPr>
        <p:spPr>
          <a:xfrm>
            <a:off x="429" y="3379220"/>
            <a:ext cx="75772" cy="347878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Picture 26" descr="Close-up of a three-dimensional printer&#10;&#10;Description automatically generated">
            <a:extLst>
              <a:ext uri="{FF2B5EF4-FFF2-40B4-BE49-F238E27FC236}">
                <a16:creationId xmlns:a16="http://schemas.microsoft.com/office/drawing/2014/main" id="{7A87E5AC-F5BC-8AA8-5772-50F9DCFD374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4"/>
          <a:stretch/>
        </p:blipFill>
        <p:spPr>
          <a:xfrm>
            <a:off x="9192995" y="0"/>
            <a:ext cx="2998575" cy="6858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666643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graph of red blocks and pencils&#10;&#10;Description automatically generated">
            <a:extLst>
              <a:ext uri="{FF2B5EF4-FFF2-40B4-BE49-F238E27FC236}">
                <a16:creationId xmlns:a16="http://schemas.microsoft.com/office/drawing/2014/main" id="{3535D9A3-0FF7-49C5-023C-F72A2EC360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1482"/>
          <a:stretch/>
        </p:blipFill>
        <p:spPr>
          <a:xfrm>
            <a:off x="76200" y="-1020"/>
            <a:ext cx="49911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D4EE9E-2467-183E-5290-9C518D809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326" y="1231900"/>
            <a:ext cx="3592872" cy="149859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b="1" kern="1200">
                <a:solidFill>
                  <a:srgbClr val="1A1A1A"/>
                </a:solidFill>
                <a:latin typeface="+mj-lt"/>
                <a:ea typeface="+mj-ea"/>
                <a:cs typeface="+mj-cs"/>
              </a:rPr>
              <a:t>Yearly</a:t>
            </a:r>
            <a:r>
              <a:rPr lang="en-US" sz="3200" kern="1200">
                <a:solidFill>
                  <a:srgbClr val="1A1A1A"/>
                </a:solidFill>
                <a:latin typeface="+mj-lt"/>
                <a:ea typeface="+mj-ea"/>
                <a:cs typeface="+mj-cs"/>
              </a:rPr>
              <a:t> total technology sales and profit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34F0A1F-D5D3-2A9A-938E-55583B82C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222570" y="347656"/>
            <a:ext cx="6883403" cy="61606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E47647-60F7-9F05-0407-F4D76A05E3D9}"/>
              </a:ext>
            </a:extLst>
          </p:cNvPr>
          <p:cNvSpPr txBox="1"/>
          <p:nvPr/>
        </p:nvSpPr>
        <p:spPr>
          <a:xfrm>
            <a:off x="1044441" y="3075057"/>
            <a:ext cx="37688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/>
              <a:t>Increase in both sales and profits from 2011 to 2014</a:t>
            </a:r>
          </a:p>
        </p:txBody>
      </p:sp>
      <p:pic>
        <p:nvPicPr>
          <p:cNvPr id="5" name="Graphic 4" descr="Upward trend outline">
            <a:extLst>
              <a:ext uri="{FF2B5EF4-FFF2-40B4-BE49-F238E27FC236}">
                <a16:creationId xmlns:a16="http://schemas.microsoft.com/office/drawing/2014/main" id="{A12641AD-04FD-DDB0-1E2A-6933D43CB0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4885" y="4332070"/>
            <a:ext cx="1395630" cy="139563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87FFF47-F725-D29A-7D87-92F25FA59A25}"/>
              </a:ext>
            </a:extLst>
          </p:cNvPr>
          <p:cNvCxnSpPr>
            <a:cxnSpLocks/>
          </p:cNvCxnSpPr>
          <p:nvPr/>
        </p:nvCxnSpPr>
        <p:spPr>
          <a:xfrm>
            <a:off x="1044442" y="2778999"/>
            <a:ext cx="3592872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B9E12EB-1C73-8D2C-5358-9290926BD217}"/>
              </a:ext>
            </a:extLst>
          </p:cNvPr>
          <p:cNvSpPr/>
          <p:nvPr/>
        </p:nvSpPr>
        <p:spPr>
          <a:xfrm>
            <a:off x="2" y="3479800"/>
            <a:ext cx="76198" cy="33792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4F103B-650B-C998-E6B7-D91EA33593FB}"/>
              </a:ext>
            </a:extLst>
          </p:cNvPr>
          <p:cNvSpPr/>
          <p:nvPr/>
        </p:nvSpPr>
        <p:spPr>
          <a:xfrm>
            <a:off x="429" y="1020"/>
            <a:ext cx="75772" cy="347878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7BAB3E-DCE9-BF72-CF92-850EC690F4F4}"/>
              </a:ext>
            </a:extLst>
          </p:cNvPr>
          <p:cNvSpPr txBox="1"/>
          <p:nvPr/>
        </p:nvSpPr>
        <p:spPr>
          <a:xfrm>
            <a:off x="47930" y="6610759"/>
            <a:ext cx="2184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solidFill>
                  <a:schemeClr val="bg2">
                    <a:lumMod val="25000"/>
                  </a:schemeClr>
                </a:solidFill>
              </a:rPr>
              <a:t>Image from </a:t>
            </a:r>
            <a:r>
              <a:rPr lang="en-GB" sz="900">
                <a:solidFill>
                  <a:schemeClr val="bg2">
                    <a:lumMod val="2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lang="en-GB" sz="90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35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uture_company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CBB26A"/>
      </a:accent1>
      <a:accent2>
        <a:srgbClr val="000000"/>
      </a:accent2>
      <a:accent3>
        <a:srgbClr val="D8C690"/>
      </a:accent3>
      <a:accent4>
        <a:srgbClr val="BE9E44"/>
      </a:accent4>
      <a:accent5>
        <a:srgbClr val="1A1A1A"/>
      </a:accent5>
      <a:accent6>
        <a:srgbClr val="E5D9B6"/>
      </a:accent6>
      <a:hlink>
        <a:srgbClr val="E5D9B6"/>
      </a:hlink>
      <a:folHlink>
        <a:srgbClr val="BE9E44"/>
      </a:folHlink>
    </a:clrScheme>
    <a:fontScheme name="Custom 1">
      <a:majorFont>
        <a:latin typeface="Poppins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Widescreen</PresentationFormat>
  <Slides>14</Slides>
  <Notes>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SALES REPORT 2011 – 2014</vt:lpstr>
      <vt:lpstr>AGENDA</vt:lpstr>
      <vt:lpstr>BRIEF PERFORMANCE OVERVIEW </vt:lpstr>
      <vt:lpstr>Total Profits by Categories </vt:lpstr>
      <vt:lpstr>Total Profits by Subcategories in Technology</vt:lpstr>
      <vt:lpstr>Has the technology category always been profitable?</vt:lpstr>
      <vt:lpstr>Number of Technology Products Sold that were Profitable</vt:lpstr>
      <vt:lpstr>Top 5 Best and Worst Performing  Technology Products</vt:lpstr>
      <vt:lpstr>Yearly total technology sales and profit</vt:lpstr>
      <vt:lpstr>Quarterly total technology sales and profit</vt:lpstr>
      <vt:lpstr>Quarterly total technology profit by year</vt:lpstr>
      <vt:lpstr>PowerPoint Presentation</vt:lpstr>
      <vt:lpstr>PowerPoint Presentation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Isabelle Rajendiran</dc:creator>
  <cp:revision>3</cp:revision>
  <dcterms:created xsi:type="dcterms:W3CDTF">2024-11-13T13:01:04Z</dcterms:created>
  <dcterms:modified xsi:type="dcterms:W3CDTF">2024-11-14T17:25:51Z</dcterms:modified>
</cp:coreProperties>
</file>